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5" r:id="rId5"/>
    <p:sldId id="258" r:id="rId6"/>
    <p:sldId id="259" r:id="rId7"/>
    <p:sldId id="260" r:id="rId8"/>
    <p:sldId id="266" r:id="rId9"/>
    <p:sldId id="267" r:id="rId10"/>
    <p:sldId id="263" r:id="rId11"/>
    <p:sldId id="268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B24A"/>
    <a:srgbClr val="231F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8" autoAdjust="0"/>
    <p:restoredTop sz="94660"/>
  </p:normalViewPr>
  <p:slideViewPr>
    <p:cSldViewPr snapToGrid="0">
      <p:cViewPr>
        <p:scale>
          <a:sx n="46" d="100"/>
          <a:sy n="46" d="100"/>
        </p:scale>
        <p:origin x="144" y="120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85B691-7494-C84A-8761-A328675C6A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F6C4E8A-D67A-DE51-C9D6-ECF768FC71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585D9C9-BD4E-3B5E-474E-C10433452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B4946-4A6B-4E63-814D-8BE9A9CC3727}" type="datetimeFigureOut">
              <a:rPr lang="ru-RU" smtClean="0"/>
              <a:t>25.11.2025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20F1056-5467-0273-4316-2D64F841B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61907E6-D0E4-8FE8-0710-D837599C6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2635-4FFE-48DA-9B8D-334B5B77FB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3301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A71DE9-B8D9-B000-2E84-194718184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E8E0F79-F717-E95D-0BC1-4F02C0B663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E87CAB-F9D7-4D63-8DF7-2548DC75C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B4946-4A6B-4E63-814D-8BE9A9CC3727}" type="datetimeFigureOut">
              <a:rPr lang="ru-RU" smtClean="0"/>
              <a:t>25.11.2025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758E5C4-E7AE-606C-9EBB-D98445A92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A66145-0D1C-6D69-625A-77BA75D51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2635-4FFE-48DA-9B8D-334B5B77FB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2039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6E36CD9-50A6-8BE3-F1A4-FC76D3CFDB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A51A19C-64C5-BE5A-FB6E-93F59960FF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D7729D3-5EC7-BFF0-E141-18354E20A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B4946-4A6B-4E63-814D-8BE9A9CC3727}" type="datetimeFigureOut">
              <a:rPr lang="ru-RU" smtClean="0"/>
              <a:t>25.11.2025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36692AE-DB7A-5EC0-21EB-AFD3A6165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5561CC8-A42C-8C01-7A23-0DCE7156F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2635-4FFE-48DA-9B8D-334B5B77FB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1676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E3EE5B-6DB7-C9C1-264E-2AA46F4FA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1381EA-531D-4423-6071-9665A3FE58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8FA1B5F-0C22-D46C-EC3A-63AFCC713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B4946-4A6B-4E63-814D-8BE9A9CC3727}" type="datetimeFigureOut">
              <a:rPr lang="ru-RU" smtClean="0"/>
              <a:t>25.11.2025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C37DDE2-A5C3-5BB8-9065-DE9260135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DE05710-A8DC-1F91-EC3D-BE9D8DE70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2635-4FFE-48DA-9B8D-334B5B77FB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6254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4D1DA6-2161-AACC-8D97-A03B54AB5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BB1B09D-CB47-18A5-9295-E20F5CAF5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A72357C-3C1A-8F0E-A3E1-7E5274CD9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B4946-4A6B-4E63-814D-8BE9A9CC3727}" type="datetimeFigureOut">
              <a:rPr lang="ru-RU" smtClean="0"/>
              <a:t>25.11.2025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A2133D2-5A36-2871-00FC-98322BF51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4F99EF3-8551-6DBD-4B63-E19EE8954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2635-4FFE-48DA-9B8D-334B5B77FB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2258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5A72BF-F789-B445-15C1-265BC5F2F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51BB8E-C5FE-5623-3DB0-B5C8B13A87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11C60E3-DA90-0522-F7DD-04C1D5EDC5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55BAB94-6F68-5C15-B8A2-62C33329B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B4946-4A6B-4E63-814D-8BE9A9CC3727}" type="datetimeFigureOut">
              <a:rPr lang="ru-RU" smtClean="0"/>
              <a:t>25.11.2025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0694F2E-608F-9047-CAF2-AE7C36618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B41B3D0-1DBF-EC3E-A2E9-A1D5DDEF1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2635-4FFE-48DA-9B8D-334B5B77FB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5319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914E46-2FA0-6DE0-D86F-7B69488F6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4C433E1-9CD0-AB2A-F637-1DDBDAACD2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B2C39D3-D1A2-0AC9-F808-4D29BE8B30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3724AFB-1ABC-77CD-A7D3-46336C637D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60A7875-DCD5-F592-CDC7-5843A79313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056D28E-ADCA-034D-3A72-B5570AFD8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B4946-4A6B-4E63-814D-8BE9A9CC3727}" type="datetimeFigureOut">
              <a:rPr lang="ru-RU" smtClean="0"/>
              <a:t>25.11.2025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EACB36B-0AB4-A432-E2EE-2CDD72DD4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780EB4F-8F99-5B6A-21A9-2F948AE92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2635-4FFE-48DA-9B8D-334B5B77FB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9631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A50D70-1C29-7C5A-3935-B4A2EA2BC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7AF7658-8EEF-15FB-64FE-B2AA3DB99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B4946-4A6B-4E63-814D-8BE9A9CC3727}" type="datetimeFigureOut">
              <a:rPr lang="ru-RU" smtClean="0"/>
              <a:t>25.11.2025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086C94E-FF80-683E-42E0-533859FAC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5E36678-583B-6753-475B-0DA6300F5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2635-4FFE-48DA-9B8D-334B5B77FB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6796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683869E-16DE-66F2-88E8-60498D1F5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B4946-4A6B-4E63-814D-8BE9A9CC3727}" type="datetimeFigureOut">
              <a:rPr lang="ru-RU" smtClean="0"/>
              <a:t>25.11.2025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7CFCB44-0A6E-FE41-CD43-A989E4DFF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D084A41-A65A-CCF8-4EC0-EAA17845F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2635-4FFE-48DA-9B8D-334B5B77FB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0640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F3298E-5893-FD94-0485-914446322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78CCFB-ACD8-7483-821F-DA72BBA3E5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29C05E7-A538-9696-1007-5C8AA599B9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B7551D6-A513-4C23-91E6-2D5EE5523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B4946-4A6B-4E63-814D-8BE9A9CC3727}" type="datetimeFigureOut">
              <a:rPr lang="ru-RU" smtClean="0"/>
              <a:t>25.11.2025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B9F4212-261F-54B2-CA9E-AF7DBF907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12432FA-A7E0-49CA-22F4-2C79B6AB9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2635-4FFE-48DA-9B8D-334B5B77FB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2750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E5FAEC-7194-5967-61A3-65BB3FF7F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E81BC63-4EE1-971C-EADA-047E0B25E8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92C088C-67B3-4825-D69C-61E93744A8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371D4BC-0628-C846-4C8C-C3EE1F914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B4946-4A6B-4E63-814D-8BE9A9CC3727}" type="datetimeFigureOut">
              <a:rPr lang="ru-RU" smtClean="0"/>
              <a:t>25.11.2025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7E15F4B-0C1F-F05F-B002-B18305839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ADB4CAA-58C0-B412-18CF-D7074F5DE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32635-4FFE-48DA-9B8D-334B5B77FB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9863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C0402F-1AB9-4A36-E7A3-A54EE77EE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BCFD117-FAB4-CD5D-4D07-D68806231D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78F97BE-E738-A84B-B0F7-3D8B85DDA1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EB4946-4A6B-4E63-814D-8BE9A9CC3727}" type="datetimeFigureOut">
              <a:rPr lang="ru-RU" smtClean="0"/>
              <a:t>25.11.2025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1E9A80E-480D-F46A-9826-05B3AE9A53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B3FFDC3-2648-F5DE-6649-F41560D170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232635-4FFE-48DA-9B8D-334B5B77FB1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2938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1F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D88C4D1-E5A1-E9CA-DDCD-BC8E7EBA9134}"/>
              </a:ext>
            </a:extLst>
          </p:cNvPr>
          <p:cNvSpPr txBox="1"/>
          <p:nvPr/>
        </p:nvSpPr>
        <p:spPr>
          <a:xfrm>
            <a:off x="2535530" y="2138172"/>
            <a:ext cx="749104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57B24A"/>
                </a:solidFill>
                <a:latin typeface="Arial Black" panose="020B0A04020102020204" pitchFamily="34" charset="0"/>
              </a:rPr>
              <a:t>TRISKA </a:t>
            </a:r>
            <a:endParaRPr lang="ru-RU" sz="4000" dirty="0">
              <a:solidFill>
                <a:srgbClr val="57B24A"/>
              </a:solidFill>
              <a:latin typeface="Arial Black" panose="020B0A04020102020204" pitchFamily="34" charset="0"/>
            </a:endParaRPr>
          </a:p>
          <a:p>
            <a:r>
              <a:rPr lang="ru-RU" sz="4000" dirty="0">
                <a:solidFill>
                  <a:srgbClr val="57B24A"/>
                </a:solidFill>
                <a:latin typeface="Arial Black" panose="020B0A04020102020204" pitchFamily="34" charset="0"/>
              </a:rPr>
              <a:t>Успех – это способность двигается от неудачи к неудаче, не теряя энтузиазм </a:t>
            </a:r>
          </a:p>
        </p:txBody>
      </p:sp>
    </p:spTree>
    <p:extLst>
      <p:ext uri="{BB962C8B-B14F-4D97-AF65-F5344CB8AC3E}">
        <p14:creationId xmlns:p14="http://schemas.microsoft.com/office/powerpoint/2010/main" val="824481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1F1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52A09D-7B35-4DB9-6E03-398464799B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F069F4A-E5BC-DC27-2F6D-52FB05E079EB}"/>
              </a:ext>
            </a:extLst>
          </p:cNvPr>
          <p:cNvSpPr txBox="1"/>
          <p:nvPr/>
        </p:nvSpPr>
        <p:spPr>
          <a:xfrm>
            <a:off x="492370" y="324823"/>
            <a:ext cx="74910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rgbClr val="57B24A"/>
                </a:solidFill>
                <a:latin typeface="Arial Black" panose="020B0A04020102020204" pitchFamily="34" charset="0"/>
              </a:rPr>
              <a:t>Команда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EF1AEDB-4A07-F74B-1DDE-3BAD4891DD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62" t="12322" r="3826" b="16351"/>
          <a:stretch>
            <a:fillRect/>
          </a:stretch>
        </p:blipFill>
        <p:spPr>
          <a:xfrm>
            <a:off x="601011" y="2079212"/>
            <a:ext cx="3111029" cy="3240208"/>
          </a:xfrm>
          <a:prstGeom prst="ellipse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83AB356-7212-4927-1BEC-E07C804F27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4" t="11103" r="-3" b="9149"/>
          <a:stretch>
            <a:fillRect/>
          </a:stretch>
        </p:blipFill>
        <p:spPr>
          <a:xfrm>
            <a:off x="8179510" y="2047267"/>
            <a:ext cx="3199696" cy="3272153"/>
          </a:xfrm>
          <a:prstGeom prst="ellipse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BD495D6-61A0-0291-A455-84F243D158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075" r="12139"/>
          <a:stretch>
            <a:fillRect/>
          </a:stretch>
        </p:blipFill>
        <p:spPr>
          <a:xfrm>
            <a:off x="4405708" y="2020282"/>
            <a:ext cx="3080134" cy="3358067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36095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1F1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66D5B76-2D14-F6F8-E945-A7C66ADEEB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21B58E8-8F8B-22FE-405E-6936737D63C7}"/>
              </a:ext>
            </a:extLst>
          </p:cNvPr>
          <p:cNvSpPr txBox="1"/>
          <p:nvPr/>
        </p:nvSpPr>
        <p:spPr>
          <a:xfrm>
            <a:off x="2535530" y="2138172"/>
            <a:ext cx="749104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57B24A"/>
                </a:solidFill>
                <a:latin typeface="Arial Black" panose="020B0A04020102020204" pitchFamily="34" charset="0"/>
              </a:rPr>
              <a:t>TRISKA </a:t>
            </a:r>
            <a:endParaRPr lang="ru-RU" sz="4000" dirty="0">
              <a:solidFill>
                <a:srgbClr val="57B24A"/>
              </a:solidFill>
              <a:latin typeface="Arial Black" panose="020B0A04020102020204" pitchFamily="34" charset="0"/>
            </a:endParaRPr>
          </a:p>
          <a:p>
            <a:r>
              <a:rPr lang="ru-RU" sz="4000" dirty="0">
                <a:solidFill>
                  <a:srgbClr val="57B24A"/>
                </a:solidFill>
                <a:latin typeface="Arial Black" panose="020B0A04020102020204" pitchFamily="34" charset="0"/>
              </a:rPr>
              <a:t>Успех – это способность двигается от неудачи к неудаче, не теряя энтузиазм </a:t>
            </a:r>
          </a:p>
        </p:txBody>
      </p:sp>
    </p:spTree>
    <p:extLst>
      <p:ext uri="{BB962C8B-B14F-4D97-AF65-F5344CB8AC3E}">
        <p14:creationId xmlns:p14="http://schemas.microsoft.com/office/powerpoint/2010/main" val="360333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1F1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282B47-4749-56CD-1177-5CB5AC6BA2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10EDC6D-0C27-BCA0-DEB9-360E1488D861}"/>
              </a:ext>
            </a:extLst>
          </p:cNvPr>
          <p:cNvSpPr txBox="1"/>
          <p:nvPr/>
        </p:nvSpPr>
        <p:spPr>
          <a:xfrm>
            <a:off x="492370" y="324823"/>
            <a:ext cx="74910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rgbClr val="57B24A"/>
                </a:solidFill>
                <a:latin typeface="Arial Black" panose="020B0A04020102020204" pitchFamily="34" charset="0"/>
              </a:rPr>
              <a:t>Проблема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AF5B3E-5C75-7507-B711-3FAA1364CB55}"/>
              </a:ext>
            </a:extLst>
          </p:cNvPr>
          <p:cNvSpPr txBox="1"/>
          <p:nvPr/>
        </p:nvSpPr>
        <p:spPr>
          <a:xfrm>
            <a:off x="492370" y="1829162"/>
            <a:ext cx="374477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57B24A"/>
                </a:solidFill>
              </a:rPr>
              <a:t>В процессе полного погружения в образовательный процесс можно забыть о времени до сессии.</a:t>
            </a:r>
          </a:p>
          <a:p>
            <a:endParaRPr lang="ru-RU" sz="2400" dirty="0">
              <a:solidFill>
                <a:srgbClr val="57B24A"/>
              </a:solidFill>
            </a:endParaRPr>
          </a:p>
          <a:p>
            <a:r>
              <a:rPr lang="ru-RU" sz="2400" b="1" dirty="0">
                <a:solidFill>
                  <a:srgbClr val="57B24A"/>
                </a:solidFill>
              </a:rPr>
              <a:t>Решение: </a:t>
            </a:r>
            <a:r>
              <a:rPr lang="ru-RU" sz="2400" dirty="0">
                <a:solidFill>
                  <a:srgbClr val="57B24A"/>
                </a:solidFill>
              </a:rPr>
              <a:t>круговая диаграмма с отсчетом дней до начала аттестации</a:t>
            </a:r>
          </a:p>
          <a:p>
            <a:endParaRPr lang="ru-RU" sz="2400" dirty="0">
              <a:solidFill>
                <a:srgbClr val="57B24A"/>
              </a:solidFill>
            </a:endParaRPr>
          </a:p>
          <a:p>
            <a:endParaRPr lang="ru-RU" sz="2400" dirty="0">
              <a:solidFill>
                <a:srgbClr val="57B24A"/>
              </a:solidFill>
            </a:endParaRPr>
          </a:p>
          <a:p>
            <a:r>
              <a:rPr lang="ru-RU" sz="2400" dirty="0">
                <a:solidFill>
                  <a:srgbClr val="57B24A"/>
                </a:solidFill>
              </a:rPr>
              <a:t>Просто, но полезно</a:t>
            </a:r>
            <a:endParaRPr lang="ru-RU" sz="24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0C5F716-8EE8-D62F-0DC5-4ED8050D8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3640" y="3701712"/>
            <a:ext cx="5641802" cy="263577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73599E4-42DA-AB41-1EC5-D1C21CA11E0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8230"/>
          <a:stretch>
            <a:fillRect/>
          </a:stretch>
        </p:blipFill>
        <p:spPr>
          <a:xfrm>
            <a:off x="7230809" y="364080"/>
            <a:ext cx="2722659" cy="3064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865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1F1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D7F663-6CD9-B617-E232-0208870560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CA9AB81-4C69-B3A8-709C-EC06C9972A00}"/>
              </a:ext>
            </a:extLst>
          </p:cNvPr>
          <p:cNvSpPr txBox="1"/>
          <p:nvPr/>
        </p:nvSpPr>
        <p:spPr>
          <a:xfrm>
            <a:off x="492370" y="324823"/>
            <a:ext cx="74910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rgbClr val="57B24A"/>
                </a:solidFill>
                <a:latin typeface="Arial Black" panose="020B0A04020102020204" pitchFamily="34" charset="0"/>
              </a:rPr>
              <a:t>Проблема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F11F06-7724-2B07-01A7-1CFF55EB7DD0}"/>
              </a:ext>
            </a:extLst>
          </p:cNvPr>
          <p:cNvSpPr txBox="1"/>
          <p:nvPr/>
        </p:nvSpPr>
        <p:spPr>
          <a:xfrm>
            <a:off x="492370" y="1868704"/>
            <a:ext cx="374477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57B24A"/>
                </a:solidFill>
              </a:rPr>
              <a:t>Блоки с дисциплинами представлены в алфавитом порядке, а не по предпочтениям студента</a:t>
            </a:r>
          </a:p>
          <a:p>
            <a:endParaRPr lang="ru-RU" sz="2400" dirty="0">
              <a:solidFill>
                <a:srgbClr val="57B24A"/>
              </a:solidFill>
            </a:endParaRPr>
          </a:p>
          <a:p>
            <a:r>
              <a:rPr lang="ru-RU" sz="2400" b="1" dirty="0">
                <a:solidFill>
                  <a:srgbClr val="57B24A"/>
                </a:solidFill>
              </a:rPr>
              <a:t>Решение: </a:t>
            </a:r>
            <a:r>
              <a:rPr lang="ru-RU" sz="2400" dirty="0">
                <a:solidFill>
                  <a:srgbClr val="57B24A"/>
                </a:solidFill>
              </a:rPr>
              <a:t>возможность добавлять дисциплины в избранное, для концентрации на том или ином блоке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F872573-DE9A-CEA7-1D50-5CBD074BF46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719"/>
          <a:stretch>
            <a:fillRect/>
          </a:stretch>
        </p:blipFill>
        <p:spPr>
          <a:xfrm>
            <a:off x="5079245" y="2190308"/>
            <a:ext cx="6620385" cy="314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371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1F1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C9FA0C-0FDF-AC22-11D7-D0DCDAC4D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335DCEF-B49F-2FC5-1D03-82A1B3D6C4C4}"/>
              </a:ext>
            </a:extLst>
          </p:cNvPr>
          <p:cNvSpPr txBox="1"/>
          <p:nvPr/>
        </p:nvSpPr>
        <p:spPr>
          <a:xfrm>
            <a:off x="492370" y="324823"/>
            <a:ext cx="74910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rgbClr val="57B24A"/>
                </a:solidFill>
                <a:latin typeface="Arial Black" panose="020B0A04020102020204" pitchFamily="34" charset="0"/>
              </a:rPr>
              <a:t>Проблема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A50113-D4C9-65AA-DE8B-38657680315E}"/>
              </a:ext>
            </a:extLst>
          </p:cNvPr>
          <p:cNvSpPr txBox="1"/>
          <p:nvPr/>
        </p:nvSpPr>
        <p:spPr>
          <a:xfrm>
            <a:off x="492371" y="2413623"/>
            <a:ext cx="430291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57B24A"/>
                </a:solidFill>
              </a:rPr>
              <a:t>Для эффективной учебы студенту важно видеть продвижение в сдаче работ по дисциплинам</a:t>
            </a:r>
          </a:p>
          <a:p>
            <a:endParaRPr lang="ru-RU" sz="2800" dirty="0">
              <a:solidFill>
                <a:srgbClr val="57B24A"/>
              </a:solidFill>
            </a:endParaRPr>
          </a:p>
          <a:p>
            <a:endParaRPr lang="ru-RU" sz="2800" dirty="0">
              <a:solidFill>
                <a:srgbClr val="57B24A"/>
              </a:solidFill>
            </a:endParaRPr>
          </a:p>
          <a:p>
            <a:r>
              <a:rPr lang="ru-RU" sz="2800" b="1" dirty="0">
                <a:solidFill>
                  <a:srgbClr val="57B24A"/>
                </a:solidFill>
              </a:rPr>
              <a:t>Решение: </a:t>
            </a:r>
            <a:r>
              <a:rPr lang="en-US" sz="2800" dirty="0">
                <a:solidFill>
                  <a:srgbClr val="57B24A"/>
                </a:solidFill>
              </a:rPr>
              <a:t>Progress Bar</a:t>
            </a:r>
            <a:r>
              <a:rPr lang="ru-RU" sz="2800" dirty="0">
                <a:solidFill>
                  <a:srgbClr val="57B24A"/>
                </a:solidFill>
              </a:rPr>
              <a:t> и статистика</a:t>
            </a:r>
            <a:r>
              <a:rPr lang="en-US" sz="2800" dirty="0">
                <a:solidFill>
                  <a:srgbClr val="57B24A"/>
                </a:solidFill>
              </a:rPr>
              <a:t> </a:t>
            </a:r>
            <a:endParaRPr lang="ru-RU" sz="2800" dirty="0">
              <a:solidFill>
                <a:srgbClr val="57B24A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4B4FD34-1CDE-A85A-6677-3BC6296FA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1316" y="1611444"/>
            <a:ext cx="6458313" cy="4480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012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1F1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D2BCEF-971C-0B49-1B7A-6D068C4CDD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42CC22A-E7AC-C106-94EB-2A4DB4EE94EE}"/>
              </a:ext>
            </a:extLst>
          </p:cNvPr>
          <p:cNvSpPr txBox="1"/>
          <p:nvPr/>
        </p:nvSpPr>
        <p:spPr>
          <a:xfrm>
            <a:off x="492370" y="324823"/>
            <a:ext cx="74910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rgbClr val="57B24A"/>
                </a:solidFill>
                <a:latin typeface="Arial Black" panose="020B0A04020102020204" pitchFamily="34" charset="0"/>
              </a:rPr>
              <a:t>Проблема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485E8A-6B34-54B3-AF76-C49B7B5F1819}"/>
              </a:ext>
            </a:extLst>
          </p:cNvPr>
          <p:cNvSpPr txBox="1"/>
          <p:nvPr/>
        </p:nvSpPr>
        <p:spPr>
          <a:xfrm>
            <a:off x="492371" y="2413623"/>
            <a:ext cx="430291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57B24A"/>
                </a:solidFill>
              </a:rPr>
              <a:t>Для эффективной учебы студенту важно видеть продвижение в сдаче работ по дисциплинам</a:t>
            </a:r>
          </a:p>
          <a:p>
            <a:endParaRPr lang="ru-RU" sz="2800" dirty="0">
              <a:solidFill>
                <a:srgbClr val="57B24A"/>
              </a:solidFill>
            </a:endParaRPr>
          </a:p>
          <a:p>
            <a:endParaRPr lang="ru-RU" sz="2800" dirty="0">
              <a:solidFill>
                <a:srgbClr val="57B24A"/>
              </a:solidFill>
            </a:endParaRPr>
          </a:p>
          <a:p>
            <a:r>
              <a:rPr lang="ru-RU" sz="2800" b="1" dirty="0">
                <a:solidFill>
                  <a:srgbClr val="57B24A"/>
                </a:solidFill>
              </a:rPr>
              <a:t>Решение: </a:t>
            </a:r>
            <a:r>
              <a:rPr lang="en-US" sz="2800" dirty="0">
                <a:solidFill>
                  <a:srgbClr val="57B24A"/>
                </a:solidFill>
              </a:rPr>
              <a:t>Progress Bar </a:t>
            </a:r>
            <a:endParaRPr lang="ru-RU" sz="2800" dirty="0">
              <a:solidFill>
                <a:srgbClr val="57B24A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82F6463-FC2A-6664-416B-C65E57B25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9181" y="2270114"/>
            <a:ext cx="6485327" cy="339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556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1F1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77CC4F-5AFE-89D7-335B-C0327C9117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A74206E-A1B0-FF89-EF16-ACDA2F19218D}"/>
              </a:ext>
            </a:extLst>
          </p:cNvPr>
          <p:cNvSpPr txBox="1"/>
          <p:nvPr/>
        </p:nvSpPr>
        <p:spPr>
          <a:xfrm>
            <a:off x="492370" y="324823"/>
            <a:ext cx="74910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rgbClr val="57B24A"/>
                </a:solidFill>
                <a:latin typeface="Arial Black" panose="020B0A04020102020204" pitchFamily="34" charset="0"/>
              </a:rPr>
              <a:t>Проблема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7BEDA5-6E9F-2A6D-DCE9-3C688E00AC9E}"/>
              </a:ext>
            </a:extLst>
          </p:cNvPr>
          <p:cNvSpPr txBox="1"/>
          <p:nvPr/>
        </p:nvSpPr>
        <p:spPr>
          <a:xfrm>
            <a:off x="492370" y="1404849"/>
            <a:ext cx="569577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57B24A"/>
                </a:solidFill>
              </a:rPr>
              <a:t>Бывают ситуации, когда студент пропустил занятия. Для того, чтобы снова начать плодотворную работу следует узнать какие практические были уже сданы у группы. </a:t>
            </a:r>
          </a:p>
          <a:p>
            <a:endParaRPr lang="ru-RU" sz="2800" dirty="0">
              <a:solidFill>
                <a:srgbClr val="57B24A"/>
              </a:solidFill>
            </a:endParaRPr>
          </a:p>
          <a:p>
            <a:r>
              <a:rPr lang="ru-RU" sz="2800" b="1" dirty="0">
                <a:solidFill>
                  <a:srgbClr val="57B24A"/>
                </a:solidFill>
              </a:rPr>
              <a:t>Решение: </a:t>
            </a:r>
            <a:r>
              <a:rPr lang="ru-RU" sz="2800" dirty="0">
                <a:solidFill>
                  <a:srgbClr val="57B24A"/>
                </a:solidFill>
              </a:rPr>
              <a:t>Подсчет среднего количества сданных работ</a:t>
            </a:r>
          </a:p>
          <a:p>
            <a:endParaRPr lang="ru-RU" sz="2800" dirty="0">
              <a:solidFill>
                <a:srgbClr val="57B24A"/>
              </a:solidFill>
            </a:endParaRPr>
          </a:p>
          <a:p>
            <a:r>
              <a:rPr lang="ru-RU" sz="2800" dirty="0">
                <a:solidFill>
                  <a:srgbClr val="57B24A"/>
                </a:solidFill>
              </a:rPr>
              <a:t>Данное решение также повышает мотивацию у студентов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5E38C15-7539-0A6F-6578-C38B8622723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45"/>
          <a:stretch>
            <a:fillRect/>
          </a:stretch>
        </p:blipFill>
        <p:spPr>
          <a:xfrm>
            <a:off x="7038752" y="1499191"/>
            <a:ext cx="4315159" cy="4338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4988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1F1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9609CC-541A-E21F-9D10-150A51B75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47378EC-FB53-B8D5-8AA7-3DE529F515FD}"/>
              </a:ext>
            </a:extLst>
          </p:cNvPr>
          <p:cNvSpPr txBox="1"/>
          <p:nvPr/>
        </p:nvSpPr>
        <p:spPr>
          <a:xfrm>
            <a:off x="492370" y="324823"/>
            <a:ext cx="74910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rgbClr val="57B24A"/>
                </a:solidFill>
                <a:latin typeface="Arial Black" panose="020B0A04020102020204" pitchFamily="34" charset="0"/>
              </a:rPr>
              <a:t>Проблема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603F8C-2323-D9E2-4E21-FBD18CBBF659}"/>
              </a:ext>
            </a:extLst>
          </p:cNvPr>
          <p:cNvSpPr txBox="1"/>
          <p:nvPr/>
        </p:nvSpPr>
        <p:spPr>
          <a:xfrm>
            <a:off x="717561" y="2908533"/>
            <a:ext cx="1075687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rgbClr val="57B24A"/>
                </a:solidFill>
              </a:rPr>
              <a:t>Решение также актуально и для преподавателей, можно отслеживать на какой практической работе остановилась каждая группа, чтобы помочь в решении проблем с которыми столкнулись студенты.</a:t>
            </a:r>
          </a:p>
        </p:txBody>
      </p:sp>
    </p:spTree>
    <p:extLst>
      <p:ext uri="{BB962C8B-B14F-4D97-AF65-F5344CB8AC3E}">
        <p14:creationId xmlns:p14="http://schemas.microsoft.com/office/powerpoint/2010/main" val="3818435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1F1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693F76-42E4-C89C-2603-671FADB57A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89D7ACE-DF80-CC20-25EF-C277C6423731}"/>
              </a:ext>
            </a:extLst>
          </p:cNvPr>
          <p:cNvSpPr txBox="1"/>
          <p:nvPr/>
        </p:nvSpPr>
        <p:spPr>
          <a:xfrm>
            <a:off x="492370" y="324823"/>
            <a:ext cx="74910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rgbClr val="57B24A"/>
                </a:solidFill>
                <a:latin typeface="Arial Black" panose="020B0A04020102020204" pitchFamily="34" charset="0"/>
              </a:rPr>
              <a:t>Проблема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EC29E5-1CCE-C910-7DF7-621CBC602A1B}"/>
              </a:ext>
            </a:extLst>
          </p:cNvPr>
          <p:cNvSpPr txBox="1"/>
          <p:nvPr/>
        </p:nvSpPr>
        <p:spPr>
          <a:xfrm>
            <a:off x="492370" y="1966980"/>
            <a:ext cx="569577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57B24A"/>
                </a:solidFill>
              </a:rPr>
              <a:t>Для организации работы важны напоминания </a:t>
            </a:r>
          </a:p>
          <a:p>
            <a:endParaRPr lang="ru-RU" sz="2800" dirty="0">
              <a:solidFill>
                <a:srgbClr val="57B24A"/>
              </a:solidFill>
            </a:endParaRPr>
          </a:p>
          <a:p>
            <a:endParaRPr lang="ru-RU" sz="2800" dirty="0">
              <a:solidFill>
                <a:srgbClr val="57B24A"/>
              </a:solidFill>
            </a:endParaRPr>
          </a:p>
          <a:p>
            <a:r>
              <a:rPr lang="ru-RU" sz="2800" b="1" dirty="0">
                <a:solidFill>
                  <a:srgbClr val="57B24A"/>
                </a:solidFill>
              </a:rPr>
              <a:t>Решение: </a:t>
            </a:r>
            <a:r>
              <a:rPr lang="ru-RU" sz="2800" dirty="0">
                <a:solidFill>
                  <a:srgbClr val="57B24A"/>
                </a:solidFill>
              </a:rPr>
              <a:t>красивая система уведомлений </a:t>
            </a:r>
          </a:p>
          <a:p>
            <a:endParaRPr lang="ru-RU" sz="2800" dirty="0">
              <a:solidFill>
                <a:srgbClr val="57B24A"/>
              </a:solidFill>
            </a:endParaRPr>
          </a:p>
          <a:p>
            <a:endParaRPr lang="ru-RU" sz="2800" dirty="0">
              <a:solidFill>
                <a:srgbClr val="57B24A"/>
              </a:solidFill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90342A4-B2F8-6BEE-DE26-AE0A2962D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2149" y="1861921"/>
            <a:ext cx="5885289" cy="3644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773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1F1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24273E-DBF5-D3BA-C2A2-5D06F17B4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7ED6C9B-908F-666C-2CF7-E5543660CBA2}"/>
              </a:ext>
            </a:extLst>
          </p:cNvPr>
          <p:cNvSpPr txBox="1"/>
          <p:nvPr/>
        </p:nvSpPr>
        <p:spPr>
          <a:xfrm>
            <a:off x="492370" y="324823"/>
            <a:ext cx="74910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rgbClr val="57B24A"/>
                </a:solidFill>
                <a:latin typeface="Arial Black" panose="020B0A04020102020204" pitchFamily="34" charset="0"/>
              </a:rPr>
              <a:t>Работа с данными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AD60570-ADC2-E0C0-68C6-FAF2ADDF5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838" y="1882964"/>
            <a:ext cx="5158204" cy="405024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562AF6D-B580-45C1-BD8A-508972FDA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58298"/>
            <a:ext cx="5634964" cy="3899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69426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493</TotalTime>
  <Words>206</Words>
  <Application>Microsoft Office PowerPoint</Application>
  <PresentationFormat>Широкоэкранный</PresentationFormat>
  <Paragraphs>40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Дарья Дмитриева</dc:creator>
  <cp:lastModifiedBy>Дарья Дмитриева</cp:lastModifiedBy>
  <cp:revision>5</cp:revision>
  <dcterms:created xsi:type="dcterms:W3CDTF">2025-11-24T20:29:39Z</dcterms:created>
  <dcterms:modified xsi:type="dcterms:W3CDTF">2025-11-25T07:55:40Z</dcterms:modified>
</cp:coreProperties>
</file>

<file path=docProps/thumbnail.jpeg>
</file>